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628" r:id="rId3"/>
    <p:sldId id="640" r:id="rId4"/>
    <p:sldId id="634" r:id="rId5"/>
    <p:sldId id="639" r:id="rId6"/>
    <p:sldId id="638" r:id="rId7"/>
    <p:sldId id="635" r:id="rId8"/>
    <p:sldId id="636" r:id="rId9"/>
    <p:sldId id="641" r:id="rId10"/>
    <p:sldId id="642" r:id="rId11"/>
    <p:sldId id="63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25FD97-555E-444E-8272-665D64A41269}">
          <p14:sldIdLst>
            <p14:sldId id="334"/>
            <p14:sldId id="628"/>
            <p14:sldId id="640"/>
            <p14:sldId id="634"/>
            <p14:sldId id="639"/>
            <p14:sldId id="638"/>
            <p14:sldId id="635"/>
            <p14:sldId id="636"/>
            <p14:sldId id="641"/>
            <p14:sldId id="642"/>
            <p14:sldId id="6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3D3D3D"/>
    <a:srgbClr val="595959"/>
    <a:srgbClr val="705500"/>
    <a:srgbClr val="D9D9D9"/>
    <a:srgbClr val="8E6C00"/>
    <a:srgbClr val="D09E00"/>
    <a:srgbClr val="00B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2D3B2-F4E0-4733-B5D1-3D5153EC0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52112"/>
            <a:ext cx="9144000" cy="997383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noProof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6171DF-088A-48EA-88FE-D2AD6595A7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49495"/>
            <a:ext cx="9144000" cy="9973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Clique para editar o estilo do subtítulo Mestre</a:t>
            </a:r>
          </a:p>
        </p:txBody>
      </p:sp>
      <p:sp>
        <p:nvSpPr>
          <p:cNvPr id="6" name="Shape 2773">
            <a:extLst>
              <a:ext uri="{FF2B5EF4-FFF2-40B4-BE49-F238E27FC236}">
                <a16:creationId xmlns:a16="http://schemas.microsoft.com/office/drawing/2014/main" id="{BC3993F9-F40A-4817-8C90-576F22D84275}"/>
              </a:ext>
            </a:extLst>
          </p:cNvPr>
          <p:cNvSpPr txBox="1"/>
          <p:nvPr userDrawn="1"/>
        </p:nvSpPr>
        <p:spPr>
          <a:xfrm>
            <a:off x="1071562" y="5862461"/>
            <a:ext cx="1004887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ctr" defTabSz="627062">
              <a:defRPr>
                <a:solidFill>
                  <a:srgbClr val="E6E9F2"/>
                </a:solidFill>
                <a:latin typeface="Mont Book"/>
                <a:ea typeface="Mont Book"/>
                <a:cs typeface="Mont Book"/>
                <a:sym typeface="Mont Book"/>
              </a:defRPr>
            </a:pPr>
            <a:r>
              <a:rPr lang="en-US" noProof="0" dirty="0"/>
              <a:t>© Lavor, Marcelo - 2020</a:t>
            </a:r>
          </a:p>
        </p:txBody>
      </p:sp>
      <p:sp>
        <p:nvSpPr>
          <p:cNvPr id="10" name="Shape 2781">
            <a:extLst>
              <a:ext uri="{FF2B5EF4-FFF2-40B4-BE49-F238E27FC236}">
                <a16:creationId xmlns:a16="http://schemas.microsoft.com/office/drawing/2014/main" id="{93A4597F-0286-4679-BA07-1209AC8F1CF2}"/>
              </a:ext>
            </a:extLst>
          </p:cNvPr>
          <p:cNvSpPr/>
          <p:nvPr userDrawn="1"/>
        </p:nvSpPr>
        <p:spPr>
          <a:xfrm>
            <a:off x="4722338" y="5508900"/>
            <a:ext cx="2747324" cy="1"/>
          </a:xfrm>
          <a:prstGeom prst="line">
            <a:avLst/>
          </a:prstGeom>
          <a:ln w="6350">
            <a:solidFill>
              <a:srgbClr val="9AB9CA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277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15630921.jpg" descr="515630921.jpg">
            <a:extLst>
              <a:ext uri="{FF2B5EF4-FFF2-40B4-BE49-F238E27FC236}">
                <a16:creationId xmlns:a16="http://schemas.microsoft.com/office/drawing/2014/main" id="{D2B5CA4F-5F3F-44C7-AA63-7CA2542D13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5570"/>
          <a:stretch/>
        </p:blipFill>
        <p:spPr>
          <a:xfrm>
            <a:off x="-7563" y="-642802"/>
            <a:ext cx="12207126" cy="75008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041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céu noturno, ao ar livre, água&#10;&#10;Descrição gerada automaticamente">
            <a:extLst>
              <a:ext uri="{FF2B5EF4-FFF2-40B4-BE49-F238E27FC236}">
                <a16:creationId xmlns:a16="http://schemas.microsoft.com/office/drawing/2014/main" id="{3DB01E79-3B21-42EF-8F0E-3BD044D5E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B3639-7226-4592-8EAB-C729F968EF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</p:spTree>
    <p:extLst>
      <p:ext uri="{BB962C8B-B14F-4D97-AF65-F5344CB8AC3E}">
        <p14:creationId xmlns:p14="http://schemas.microsoft.com/office/powerpoint/2010/main" val="386671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83541-71D3-41FC-B6A2-622FD408A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077C54-3BC7-48A8-8FF0-0DCE69207F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6363" y="740229"/>
            <a:ext cx="11457709" cy="4981698"/>
          </a:xfrm>
        </p:spPr>
        <p:txBody>
          <a:bodyPr/>
          <a:lstStyle>
            <a:lvl1pPr marL="179388" indent="-179388">
              <a:defRPr>
                <a:latin typeface="+mn-lt"/>
              </a:defRPr>
            </a:lvl1pPr>
            <a:lvl2pPr marL="623888" indent="-166688">
              <a:defRPr>
                <a:latin typeface="+mn-lt"/>
              </a:defRPr>
            </a:lvl2pPr>
            <a:lvl3pPr marL="1081088" indent="-166688">
              <a:defRPr>
                <a:latin typeface="+mn-lt"/>
              </a:defRPr>
            </a:lvl3pPr>
            <a:lvl4pPr marL="1524000" indent="-152400">
              <a:defRPr>
                <a:latin typeface="+mn-lt"/>
              </a:defRPr>
            </a:lvl4pPr>
            <a:lvl5pPr marL="1966913" indent="-138113">
              <a:defRPr>
                <a:latin typeface="+mn-lt"/>
              </a:defRPr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0EE4FE1-832D-4109-A902-8CB605EBC34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46363" y="6012873"/>
            <a:ext cx="11457709" cy="639655"/>
          </a:xfrm>
        </p:spPr>
        <p:txBody>
          <a:bodyPr>
            <a:normAutofit/>
          </a:bodyPr>
          <a:lstStyle>
            <a:lvl1pPr marL="179388" indent="-179388">
              <a:defRPr sz="14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noProof="0" dirty="0"/>
              <a:t>Insert references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096CD-6A39-488D-9CD7-486C82D1DF5A}"/>
              </a:ext>
            </a:extLst>
          </p:cNvPr>
          <p:cNvSpPr/>
          <p:nvPr userDrawn="1"/>
        </p:nvSpPr>
        <p:spPr>
          <a:xfrm>
            <a:off x="225900" y="5736506"/>
            <a:ext cx="991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baseline="0" noProof="0" dirty="0">
                <a:solidFill>
                  <a:schemeClr val="accent2"/>
                </a:solidFill>
              </a:rPr>
              <a:t>References:</a:t>
            </a:r>
            <a:endParaRPr lang="en-US" sz="1400" cap="small" baseline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83541-71D3-41FC-B6A2-622FD408A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077C54-3BC7-48A8-8FF0-0DCE69207F5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79388" indent="-179388">
              <a:defRPr>
                <a:latin typeface="+mn-lt"/>
              </a:defRPr>
            </a:lvl1pPr>
            <a:lvl2pPr marL="623888" indent="-166688">
              <a:defRPr>
                <a:latin typeface="+mn-lt"/>
              </a:defRPr>
            </a:lvl2pPr>
            <a:lvl3pPr marL="1081088" indent="-166688">
              <a:defRPr>
                <a:latin typeface="+mn-lt"/>
              </a:defRPr>
            </a:lvl3pPr>
            <a:lvl4pPr marL="1524000" indent="-152400">
              <a:defRPr>
                <a:latin typeface="+mn-lt"/>
              </a:defRPr>
            </a:lvl4pPr>
            <a:lvl5pPr marL="1966913" indent="-138113">
              <a:defRPr>
                <a:latin typeface="+mn-lt"/>
              </a:defRPr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177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89E41-AD52-40E3-B217-3BA6EBDF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97A87D-BF48-4229-A242-BE5E2F68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2789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1F4E2-CE4D-42F6-BF6D-9239537C3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7CA817-A4A7-4245-BF80-76EFA44D011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Clique para editar os estilos de texto Mestres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FA59C7-438F-4069-8FBD-26752F1721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Clique para editar os estilos de texto Mestres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37BAFFA-4441-4E07-9258-5D4D54D4A345}"/>
              </a:ext>
            </a:extLst>
          </p:cNvPr>
          <p:cNvCxnSpPr>
            <a:cxnSpLocks/>
          </p:cNvCxnSpPr>
          <p:nvPr userDrawn="1"/>
        </p:nvCxnSpPr>
        <p:spPr>
          <a:xfrm>
            <a:off x="6110513" y="1683657"/>
            <a:ext cx="0" cy="4644572"/>
          </a:xfrm>
          <a:prstGeom prst="line">
            <a:avLst/>
          </a:prstGeom>
          <a:ln w="28575">
            <a:solidFill>
              <a:srgbClr val="00B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9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15630921.jpg" descr="515630921.jpg">
            <a:extLst>
              <a:ext uri="{FF2B5EF4-FFF2-40B4-BE49-F238E27FC236}">
                <a16:creationId xmlns:a16="http://schemas.microsoft.com/office/drawing/2014/main" id="{C5EA42D6-10CC-47EA-998E-BF5696C1A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022"/>
          <a:stretch/>
        </p:blipFill>
        <p:spPr>
          <a:xfrm>
            <a:off x="0" y="0"/>
            <a:ext cx="1222034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883541-71D3-41FC-B6A2-622FD408A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  <p:cxnSp>
        <p:nvCxnSpPr>
          <p:cNvPr id="9" name="Conector reto 4">
            <a:extLst>
              <a:ext uri="{FF2B5EF4-FFF2-40B4-BE49-F238E27FC236}">
                <a16:creationId xmlns:a16="http://schemas.microsoft.com/office/drawing/2014/main" id="{E42EB69E-F7FD-44D0-A707-5177951B9F3A}"/>
              </a:ext>
            </a:extLst>
          </p:cNvPr>
          <p:cNvCxnSpPr>
            <a:cxnSpLocks/>
          </p:cNvCxnSpPr>
          <p:nvPr userDrawn="1"/>
        </p:nvCxnSpPr>
        <p:spPr>
          <a:xfrm>
            <a:off x="6095999" y="726849"/>
            <a:ext cx="0" cy="5848122"/>
          </a:xfrm>
          <a:prstGeom prst="line">
            <a:avLst/>
          </a:prstGeom>
          <a:ln w="28575">
            <a:solidFill>
              <a:srgbClr val="00B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41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15630921.jpg" descr="515630921.jpg">
            <a:extLst>
              <a:ext uri="{FF2B5EF4-FFF2-40B4-BE49-F238E27FC236}">
                <a16:creationId xmlns:a16="http://schemas.microsoft.com/office/drawing/2014/main" id="{C5EA42D6-10CC-47EA-998E-BF5696C1A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022"/>
          <a:stretch/>
        </p:blipFill>
        <p:spPr>
          <a:xfrm>
            <a:off x="0" y="0"/>
            <a:ext cx="1222034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883541-71D3-41FC-B6A2-622FD408A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5518B1C-C41A-4C17-94A7-9E01839A671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46364" y="726849"/>
            <a:ext cx="5651212" cy="418643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endParaRPr lang="en-US" noProof="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D3880C05-B6B6-4375-A6D3-A1D459E7457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364" y="1248228"/>
            <a:ext cx="5651212" cy="529771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2AB17B82-09CF-4EAB-9940-3EC9187F185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726849"/>
            <a:ext cx="5673436" cy="418643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endParaRPr lang="en-US" noProof="0" dirty="0"/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9D01B35E-1B31-4D9E-A15E-ACB8A6ECB1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248228"/>
            <a:ext cx="5673436" cy="529771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cxnSp>
        <p:nvCxnSpPr>
          <p:cNvPr id="9" name="Conector reto 4">
            <a:extLst>
              <a:ext uri="{FF2B5EF4-FFF2-40B4-BE49-F238E27FC236}">
                <a16:creationId xmlns:a16="http://schemas.microsoft.com/office/drawing/2014/main" id="{E42EB69E-F7FD-44D0-A707-5177951B9F3A}"/>
              </a:ext>
            </a:extLst>
          </p:cNvPr>
          <p:cNvCxnSpPr>
            <a:cxnSpLocks/>
          </p:cNvCxnSpPr>
          <p:nvPr userDrawn="1"/>
        </p:nvCxnSpPr>
        <p:spPr>
          <a:xfrm>
            <a:off x="6095999" y="1174520"/>
            <a:ext cx="0" cy="5400451"/>
          </a:xfrm>
          <a:prstGeom prst="line">
            <a:avLst/>
          </a:prstGeom>
          <a:ln w="28575">
            <a:solidFill>
              <a:srgbClr val="00B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05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natureza, céu noturno, ao ar livre, água&#10;&#10;Descrição gerada automaticamente">
            <a:extLst>
              <a:ext uri="{FF2B5EF4-FFF2-40B4-BE49-F238E27FC236}">
                <a16:creationId xmlns:a16="http://schemas.microsoft.com/office/drawing/2014/main" id="{C69BA7F3-41F4-4AD9-9835-C5FD24388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96F68E-9F3F-4812-B7BE-AC85886E0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C3CE29-6632-424F-AA3E-1378D8ED53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3088E4-9E3F-4B84-BD21-4195ABE6911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Clique para editar os estilos de texto Mestres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337178-49C8-4485-BB01-314ACFACD6B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6C762D-6D32-4600-AAFE-19C035F4E46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125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515630921.jpg" descr="515630921.jpg">
            <a:extLst>
              <a:ext uri="{FF2B5EF4-FFF2-40B4-BE49-F238E27FC236}">
                <a16:creationId xmlns:a16="http://schemas.microsoft.com/office/drawing/2014/main" id="{21BD021F-F504-4ACB-8C03-78F0C2FE3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5570"/>
          <a:stretch/>
        </p:blipFill>
        <p:spPr>
          <a:xfrm>
            <a:off x="-7563" y="-642802"/>
            <a:ext cx="12207126" cy="75008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96F68E-9F3F-4812-B7BE-AC85886E0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C3CE29-6632-424F-AA3E-1378D8ED53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3088E4-9E3F-4B84-BD21-4195ABE6911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337178-49C8-4485-BB01-314ACFACD6B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6C762D-6D32-4600-AAFE-19C035F4E46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903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0CD0FC-1013-4B6F-8844-3C999D3B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3" y="205471"/>
            <a:ext cx="11457709" cy="418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Clique para </a:t>
            </a:r>
            <a:r>
              <a:rPr lang="en-US" noProof="0" err="1"/>
              <a:t>editar</a:t>
            </a:r>
            <a:r>
              <a:rPr lang="en-US" noProof="0"/>
              <a:t> o </a:t>
            </a:r>
            <a:r>
              <a:rPr lang="en-US" noProof="0" err="1"/>
              <a:t>título</a:t>
            </a:r>
            <a:r>
              <a:rPr lang="en-US" noProof="0"/>
              <a:t>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78C884-77D5-4368-A97C-528ABD9A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363" y="740229"/>
            <a:ext cx="11457709" cy="591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Clique para </a:t>
            </a:r>
            <a:r>
              <a:rPr lang="en-US" noProof="0" err="1"/>
              <a:t>editar</a:t>
            </a:r>
            <a:r>
              <a:rPr lang="en-US" noProof="0"/>
              <a:t> </a:t>
            </a:r>
            <a:r>
              <a:rPr lang="en-US" noProof="0" err="1"/>
              <a:t>os</a:t>
            </a:r>
            <a:r>
              <a:rPr lang="en-US" noProof="0"/>
              <a:t> </a:t>
            </a:r>
            <a:r>
              <a:rPr lang="en-US" noProof="0" err="1"/>
              <a:t>estilos</a:t>
            </a:r>
            <a:r>
              <a:rPr lang="en-US" noProof="0"/>
              <a:t> de </a:t>
            </a:r>
            <a:r>
              <a:rPr lang="en-US" noProof="0" err="1"/>
              <a:t>texto</a:t>
            </a:r>
            <a:r>
              <a:rPr lang="en-US" noProof="0"/>
              <a:t> </a:t>
            </a:r>
            <a:r>
              <a:rPr lang="en-US" noProof="0" err="1"/>
              <a:t>Mestres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nível</a:t>
            </a:r>
            <a:endParaRPr lang="en-US" noProof="0"/>
          </a:p>
          <a:p>
            <a:pPr lvl="2"/>
            <a:r>
              <a:rPr lang="en-US" noProof="0" err="1"/>
              <a:t>Terceiro</a:t>
            </a:r>
            <a:r>
              <a:rPr lang="en-US" noProof="0"/>
              <a:t> </a:t>
            </a:r>
            <a:r>
              <a:rPr lang="en-US" noProof="0" err="1"/>
              <a:t>nível</a:t>
            </a:r>
            <a:endParaRPr lang="en-US" noProof="0"/>
          </a:p>
          <a:p>
            <a:pPr lvl="3"/>
            <a:r>
              <a:rPr lang="en-US" noProof="0"/>
              <a:t>Quarto </a:t>
            </a:r>
            <a:r>
              <a:rPr lang="en-US" noProof="0" err="1"/>
              <a:t>nível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nível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327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67" r:id="rId3"/>
    <p:sldLayoutId id="2147483651" r:id="rId4"/>
    <p:sldLayoutId id="2147483652" r:id="rId5"/>
    <p:sldLayoutId id="2147483665" r:id="rId6"/>
    <p:sldLayoutId id="2147483666" r:id="rId7"/>
    <p:sldLayoutId id="2147483653" r:id="rId8"/>
    <p:sldLayoutId id="2147483662" r:id="rId9"/>
    <p:sldLayoutId id="2147483663" r:id="rId10"/>
    <p:sldLayoutId id="2147483655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?Db=pubmed&amp;Cmd=ShowDetailView&amp;TermToSearch=26661229" TargetMode="External"/><Relationship Id="rId2" Type="http://schemas.openxmlformats.org/officeDocument/2006/relationships/hyperlink" Target="https://www.ncbi.nlm.nih.gov/pubmed?Db=pubmed&amp;Cmd=ShowDetailView&amp;TermToSearch=17279377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ncbi.nlm.nih.gov/pubmed?Db=pubmed&amp;Cmd=ShowDetailView&amp;TermToSearch=7753851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kationscientific.com/sites/default/files/manuals/ExAmp-20K%20Extracell%20amplifier.pdf" TargetMode="External"/><Relationship Id="rId3" Type="http://schemas.openxmlformats.org/officeDocument/2006/relationships/hyperlink" Target="http://kationscientific.com/products/carbon-optrodes" TargetMode="External"/><Relationship Id="rId7" Type="http://schemas.openxmlformats.org/officeDocument/2006/relationships/hyperlink" Target="http://kationscientific.com/products/extracellular-amplifiers" TargetMode="External"/><Relationship Id="rId2" Type="http://schemas.openxmlformats.org/officeDocument/2006/relationships/hyperlink" Target="https://www.researchgate.net/publication/221906934_Carbon_Fiber-based_Microelectrodes_and_Microbiosensors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t.aliexpress.com/item/32950060992.html?spm=a2g0o.productlist.0.0.7c3e231afQfgir&amp;algo_pvid=71f2f9d3-964e-4183-a569-8e5752b58bb7&amp;algo_expid=71f2f9d3-964e-4183-a569-8e5752b58bb7-12&amp;btsid=0ab6fb8815826467873487146ed85b&amp;ws_ab_test=searchweb0_0,searchweb201602_,searchweb201603_" TargetMode="External"/><Relationship Id="rId5" Type="http://schemas.openxmlformats.org/officeDocument/2006/relationships/hyperlink" Target="https://pt.aliexpress.com/item/32764102069.html?spm=a2g0o.productlist.0.0.6a5a6148TTkeKi&amp;algo_pvid=5aaafd22-89ac-4a2c-83ac-008474ddc9f4&amp;algo_expid=5aaafd22-89ac-4a2c-83ac-008474ddc9f4-15&amp;btsid=0be3764315826466036127344e1c01&amp;ws_ab_test=searchweb0_0,searchweb201602_,searchweb201603_" TargetMode="External"/><Relationship Id="rId4" Type="http://schemas.openxmlformats.org/officeDocument/2006/relationships/hyperlink" Target="https://pt.aliexpress.com/wholesale?catId=0&amp;initiative_id=SB_20200225075757&amp;SearchText=carbon+fiber+electrodes" TargetMode="External"/><Relationship Id="rId9" Type="http://schemas.openxmlformats.org/officeDocument/2006/relationships/hyperlink" Target="https://os.mbed.com/platforms/MAX32600mbed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ich_are_the_most_precise_methods_of_measuring_dopamine_levels_in_different_parts_of_the_rat_brain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earntech.uwe.ac.uk/da/default.aspx?pageid=144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Denes_Budai" TargetMode="External"/><Relationship Id="rId2" Type="http://schemas.openxmlformats.org/officeDocument/2006/relationships/hyperlink" Target="https://www.researchgate.net/profile/Eliseo_Eugeni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?Db=pubmed&amp;Cmd=ShowDetailView&amp;TermToSearch=24968780" TargetMode="External"/><Relationship Id="rId3" Type="http://schemas.openxmlformats.org/officeDocument/2006/relationships/hyperlink" Target="https://www.ncbi.nlm.nih.gov/pubmed?Db=pubmed&amp;Cmd=ShowDetailView&amp;TermToSearch=9457173" TargetMode="External"/><Relationship Id="rId7" Type="http://schemas.openxmlformats.org/officeDocument/2006/relationships/hyperlink" Target="https://www.ncbi.nlm.nih.gov/pubmed?Db=pubmed&amp;Cmd=ShowDetailView&amp;TermToSearch=9658025" TargetMode="External"/><Relationship Id="rId12" Type="http://schemas.openxmlformats.org/officeDocument/2006/relationships/hyperlink" Target="https://www.ncbi.nlm.nih.gov/pubmed?Db=pubmed&amp;Cmd=ShowDetailView&amp;TermToSearch=16929307" TargetMode="External"/><Relationship Id="rId2" Type="http://schemas.openxmlformats.org/officeDocument/2006/relationships/hyperlink" Target="https://www.ncbi.nlm.nih.gov/pubmed?Db=pubmed&amp;Cmd=ShowDetailView&amp;TermToSearch=19299587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cbi.nlm.nih.gov/pubmed?Db=pubmed&amp;Cmd=ShowDetailView&amp;TermToSearch=21308799" TargetMode="External"/><Relationship Id="rId11" Type="http://schemas.openxmlformats.org/officeDocument/2006/relationships/hyperlink" Target="https://www.ncbi.nlm.nih.gov/pubmed?Db=pubmed&amp;Cmd=ShowDetailView&amp;TermToSearch=27774784" TargetMode="External"/><Relationship Id="rId5" Type="http://schemas.openxmlformats.org/officeDocument/2006/relationships/hyperlink" Target="https://www.ncbi.nlm.nih.gov/pubmed?Db=pubmed&amp;Cmd=ShowDetailView&amp;TermToSearch=9607763" TargetMode="External"/><Relationship Id="rId10" Type="http://schemas.openxmlformats.org/officeDocument/2006/relationships/hyperlink" Target="https://www.ncbi.nlm.nih.gov/pubmed?Db=pubmed&amp;Cmd=ShowDetailView&amp;TermToSearch=21068832" TargetMode="External"/><Relationship Id="rId4" Type="http://schemas.openxmlformats.org/officeDocument/2006/relationships/hyperlink" Target="https://www.ncbi.nlm.nih.gov/pubmed?Db=pubmed&amp;Cmd=ShowDetailView&amp;TermToSearch=10607649" TargetMode="External"/><Relationship Id="rId9" Type="http://schemas.openxmlformats.org/officeDocument/2006/relationships/hyperlink" Target="https://www.ncbi.nlm.nih.gov/pubmed?Db=pubmed&amp;Cmd=ShowDetailView&amp;TermToSearch=1810167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ubmed?Db=pubmed&amp;Cmd=ShowDetailView&amp;TermToSearch=24613447" TargetMode="External"/><Relationship Id="rId3" Type="http://schemas.openxmlformats.org/officeDocument/2006/relationships/hyperlink" Target="https://www.ncbi.nlm.nih.gov/pubmed?Db=pubmed&amp;Cmd=ShowDetailView&amp;TermToSearch=23851258" TargetMode="External"/><Relationship Id="rId7" Type="http://schemas.openxmlformats.org/officeDocument/2006/relationships/hyperlink" Target="https://www.ncbi.nlm.nih.gov/pubmed?Db=pubmed&amp;Cmd=ShowDetailView&amp;TermToSearch=9339439" TargetMode="External"/><Relationship Id="rId2" Type="http://schemas.openxmlformats.org/officeDocument/2006/relationships/hyperlink" Target="https://www.ncbi.nlm.nih.gov/pubmed?Db=pubmed&amp;Cmd=ShowDetailView&amp;TermToSearch=10549790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ncbi.nlm.nih.gov/pubmed?Db=pubmed&amp;Cmd=ShowDetailView&amp;TermToSearch=15536545" TargetMode="External"/><Relationship Id="rId11" Type="http://schemas.openxmlformats.org/officeDocument/2006/relationships/hyperlink" Target="https://www.ncbi.nlm.nih.gov/pubmed?Db=pubmed&amp;Cmd=ShowDetailView&amp;TermToSearch=28145075" TargetMode="External"/><Relationship Id="rId5" Type="http://schemas.openxmlformats.org/officeDocument/2006/relationships/hyperlink" Target="https://www.ncbi.nlm.nih.gov/pubmed?Db=pubmed&amp;Cmd=ShowDetailView&amp;TermToSearch=24786083" TargetMode="External"/><Relationship Id="rId10" Type="http://schemas.openxmlformats.org/officeDocument/2006/relationships/hyperlink" Target="https://www.ncbi.nlm.nih.gov/pubmed?Db=pubmed&amp;Cmd=ShowDetailView&amp;TermToSearch=10700026" TargetMode="External"/><Relationship Id="rId4" Type="http://schemas.openxmlformats.org/officeDocument/2006/relationships/hyperlink" Target="https://www.ncbi.nlm.nih.gov/pubmed?Db=pubmed&amp;Cmd=ShowDetailView&amp;TermToSearch=28179565" TargetMode="External"/><Relationship Id="rId9" Type="http://schemas.openxmlformats.org/officeDocument/2006/relationships/hyperlink" Target="https://www.ncbi.nlm.nih.gov/pubmed?Db=pubmed&amp;Cmd=ShowDetailView&amp;TermToSearch=2346693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BA658-A7E9-45C4-ADB9-444B5D0D1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SansSerif" panose="00000400000000000000" pitchFamily="2" charset="2"/>
              </a:rPr>
              <a:t>Dopamine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3E2AF4-C217-412D-8D94-BA7B08DDD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Aspects</a:t>
            </a:r>
          </a:p>
        </p:txBody>
      </p:sp>
    </p:spTree>
    <p:extLst>
      <p:ext uri="{BB962C8B-B14F-4D97-AF65-F5344CB8AC3E}">
        <p14:creationId xmlns:p14="http://schemas.microsoft.com/office/powerpoint/2010/main" val="411778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BB62-BD9A-4C62-9905-A27CEFC7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7080-E296-47AE-B24C-01B8F52CB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Metabolism</a:t>
            </a:r>
          </a:p>
          <a:p>
            <a:pPr lvl="1"/>
            <a:r>
              <a:rPr lang="en-US" sz="1400" dirty="0"/>
              <a:t>Linking nucleus </a:t>
            </a:r>
            <a:r>
              <a:rPr lang="en-US" sz="1400" dirty="0" err="1"/>
              <a:t>accumbens</a:t>
            </a:r>
            <a:r>
              <a:rPr lang="en-US" sz="1400" dirty="0"/>
              <a:t> dopamine and blood oxygenation (</a:t>
            </a:r>
            <a:r>
              <a:rPr lang="en-US" sz="1400" dirty="0">
                <a:hlinkClick r:id="rId2"/>
              </a:rPr>
              <a:t>https://www.ncbi.nlm.nih.gov/pubmed?Db=pubmed&amp;Cmd=ShowDetailView&amp;TermToSearch=17279377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The role of the mesolimbic dopamine system in the formation of blood-oxygen-level dependent responses in the medial prefrontal/anterior cingulate cortex during high-frequency stimulation of the rat </a:t>
            </a:r>
            <a:r>
              <a:rPr lang="en-US" sz="1400" dirty="0" err="1"/>
              <a:t>perforant</a:t>
            </a:r>
            <a:r>
              <a:rPr lang="en-US" sz="1400" dirty="0"/>
              <a:t> pathway </a:t>
            </a:r>
            <a:r>
              <a:rPr lang="en-US" sz="1400" dirty="0">
                <a:sym typeface="Wingdings" panose="05000000000000000000" pitchFamily="2" charset="2"/>
              </a:rPr>
              <a:t>(</a:t>
            </a:r>
            <a:r>
              <a:rPr lang="en-US" sz="1400" dirty="0">
                <a:hlinkClick r:id="rId3"/>
              </a:rPr>
              <a:t>https://www.ncbi.nlm.nih.gov/pubmed?Db=pubmed&amp;Cmd=ShowDetailView&amp;TermToSearch=26661229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Role of sodium and potassium ions in regulation of glucose metabolism in cultured astroglia </a:t>
            </a:r>
            <a:r>
              <a:rPr lang="en-US" sz="1400" dirty="0">
                <a:sym typeface="Wingdings" panose="05000000000000000000" pitchFamily="2" charset="2"/>
              </a:rPr>
              <a:t>(</a:t>
            </a:r>
            <a:r>
              <a:rPr lang="en-US" sz="1400" dirty="0">
                <a:hlinkClick r:id="rId4"/>
              </a:rPr>
              <a:t>https://www.ncbi.nlm.nih.gov/pubmed?Db=pubmed&amp;Cmd=ShowDetailView&amp;TermToSearch=7753851</a:t>
            </a:r>
            <a:r>
              <a:rPr lang="en-US" sz="1400" dirty="0"/>
              <a:t>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62199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80E0-65AB-49F4-B16A-23754D2F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-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42469-1898-41CB-9184-B02F26B7E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Carbon Fiber-based Microelectrodes and Micro-biosensors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sz="1400" dirty="0">
                <a:hlinkClick r:id="rId2"/>
              </a:rPr>
              <a:t>https://www.researchgate.net/publication/221906934_Carbon_Fiber-based_Microelectrodes_and_Microbiosensors</a:t>
            </a:r>
            <a:endParaRPr lang="en-US" sz="1400" dirty="0"/>
          </a:p>
          <a:p>
            <a:pPr lvl="1"/>
            <a:r>
              <a:rPr lang="en-US" sz="1400" dirty="0">
                <a:hlinkClick r:id="rId3"/>
              </a:rPr>
              <a:t>http://kationscientific.com/products/carbon-optrodes</a:t>
            </a:r>
            <a:endParaRPr lang="en-US" sz="1400" dirty="0"/>
          </a:p>
          <a:p>
            <a:pPr lvl="1"/>
            <a:r>
              <a:rPr lang="en-US" dirty="0">
                <a:hlinkClick r:id="rId4"/>
              </a:rPr>
              <a:t>https://pt.aliexpress.com/wholesale?catId=0&amp;initiative_id=SB_20200225075757&amp;SearchText=carbon+fiber+electrodes</a:t>
            </a:r>
            <a:endParaRPr lang="en-US" dirty="0"/>
          </a:p>
          <a:p>
            <a:r>
              <a:rPr lang="en-US" dirty="0"/>
              <a:t>Micro-voltage amplifiers</a:t>
            </a:r>
          </a:p>
          <a:p>
            <a:pPr lvl="1"/>
            <a:r>
              <a:rPr lang="en-US" dirty="0">
                <a:hlinkClick r:id="rId5"/>
              </a:rPr>
              <a:t>https://pt.aliexpress.com/item/32764102069.html?spm=a2g0o.productlist.0.0.6a5a6148TTkeKi&amp;algo_pvid=5aaafd22-89ac-4a2c-83ac-008474ddc9f4&amp;algo_expid=5aaafd22-89ac-4a2c-83ac-008474ddc9f4-15&amp;btsid=0be3764315826466036127344e1c01&amp;ws_ab_test=searchweb0_0,searchweb201602_,searchweb201603_</a:t>
            </a:r>
            <a:endParaRPr lang="en-US" dirty="0"/>
          </a:p>
          <a:p>
            <a:pPr lvl="1"/>
            <a:r>
              <a:rPr lang="en-US" dirty="0">
                <a:hlinkClick r:id="rId6"/>
              </a:rPr>
              <a:t>https://pt.aliexpress.com/item/32950060992.html?spm=a2g0o.productlist.0.0.7c3e231afQfgir&amp;algo_pvid=71f2f9d3-964e-4183-a569-8e5752b58bb7&amp;algo_expid=71f2f9d3-964e-4183-a569-8e5752b58bb7-12&amp;btsid=0ab6fb8815826467873487146ed85b&amp;ws_ab_test=searchweb0_0,searchweb201602_,searchweb201603_</a:t>
            </a:r>
            <a:endParaRPr lang="en-US" dirty="0"/>
          </a:p>
          <a:p>
            <a:pPr lvl="1"/>
            <a:r>
              <a:rPr lang="en-US" dirty="0">
                <a:hlinkClick r:id="rId7"/>
              </a:rPr>
              <a:t>http://kationscientific.com/products/extracellular-amplifiers</a:t>
            </a:r>
            <a:endParaRPr lang="en-US" dirty="0"/>
          </a:p>
          <a:p>
            <a:pPr lvl="1"/>
            <a:r>
              <a:rPr lang="en-US" dirty="0">
                <a:hlinkClick r:id="rId8"/>
              </a:rPr>
              <a:t>http://kationscientific.com/sites/default/files/manuals/ExAmp-20K%20Extracell%20amplifier.pdf</a:t>
            </a:r>
            <a:endParaRPr lang="en-US" dirty="0"/>
          </a:p>
          <a:p>
            <a:r>
              <a:rPr lang="en-US" dirty="0"/>
              <a:t>Controller</a:t>
            </a:r>
          </a:p>
          <a:p>
            <a:pPr lvl="1"/>
            <a:r>
              <a:rPr lang="en-US" dirty="0">
                <a:hlinkClick r:id="rId9"/>
              </a:rPr>
              <a:t>https://os.mbed.com/platforms/MAX32600mbed/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004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096C-384C-4544-8867-4CFC26C2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– Key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45D6-C481-44BB-8AEE-4905CE98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How?</a:t>
            </a:r>
          </a:p>
          <a:p>
            <a:pPr lvl="1"/>
            <a:r>
              <a:rPr lang="en-US" dirty="0"/>
              <a:t>xxx</a:t>
            </a:r>
          </a:p>
          <a:p>
            <a:r>
              <a:rPr lang="en-US" dirty="0">
                <a:solidFill>
                  <a:schemeClr val="accent4"/>
                </a:solidFill>
              </a:rPr>
              <a:t>Why?</a:t>
            </a:r>
          </a:p>
          <a:p>
            <a:pPr lvl="1"/>
            <a:r>
              <a:rPr lang="en-US" dirty="0"/>
              <a:t>xxx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4FEE2-9EC9-439B-B8E6-8DA0ACEAAC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1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87AF-2881-4BB6-B999-22FE1DF1C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- Brain Health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3FB60-F23E-4293-8DFE-FD4B479A56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Brain health can be measured based on events that lead to a rapid need for oxygen and glucose from the vascular system: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Cerebral metabolic rate for glucose (</a:t>
            </a:r>
            <a:r>
              <a:rPr lang="en-US" dirty="0" err="1">
                <a:sym typeface="Wingdings" panose="05000000000000000000" pitchFamily="2" charset="2"/>
              </a:rPr>
              <a:t>CMRglc</a:t>
            </a:r>
            <a:r>
              <a:rPr lang="en-US" dirty="0">
                <a:sym typeface="Wingdings" panose="05000000000000000000" pitchFamily="2" charset="2"/>
              </a:rPr>
              <a:t>)   </a:t>
            </a:r>
            <a:r>
              <a:rPr lang="en-US" dirty="0"/>
              <a:t>Positron emission tomography (PET)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Blood-oxygen-level dependent (BOLD) signal   </a:t>
            </a:r>
            <a:r>
              <a:rPr lang="en-US" dirty="0"/>
              <a:t>Functional magnetic resonance imaging (fMRI)</a:t>
            </a:r>
          </a:p>
          <a:p>
            <a:pPr lvl="1"/>
            <a:r>
              <a:rPr lang="en-US" dirty="0"/>
              <a:t>Energy expenditure mapping (pre, during and post synaptic neuronal signaling)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C7291-D3FD-41B2-9FAD-EF514D5CC71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56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C2B9-BEA7-4946-9B7E-BFABE26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- most precise methods of measuring dopamine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948D-C5FF-4C9A-90AA-E5D4CC90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HPLC or Mass spec for lysates</a:t>
            </a:r>
          </a:p>
          <a:p>
            <a:r>
              <a:rPr lang="en-US" dirty="0" err="1"/>
              <a:t>Radiactive</a:t>
            </a:r>
            <a:endParaRPr lang="en-US" dirty="0"/>
          </a:p>
          <a:p>
            <a:r>
              <a:rPr lang="en-US" dirty="0"/>
              <a:t>Imaging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28214-6A6D-479D-B877-529D9DEE57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https://www.researchgate.net/post/Which_are_the_most_precise_methods_of_measuring_dopamine_levels_in_different_parts_of_the_rat_brain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33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27790-1D6E-4C6C-A8E9-17F5BBB5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– Proposed method for dopamine levels 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CB6AD-A68F-4553-8D15-E166AE5B55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Correlation of:</a:t>
            </a:r>
          </a:p>
          <a:p>
            <a:pPr lvl="1"/>
            <a:r>
              <a:rPr lang="en-US" dirty="0" err="1"/>
              <a:t>Gsr</a:t>
            </a:r>
            <a:r>
              <a:rPr lang="en-US" dirty="0"/>
              <a:t> (Galvanic Skin response)</a:t>
            </a:r>
          </a:p>
          <a:p>
            <a:pPr lvl="1"/>
            <a:r>
              <a:rPr lang="en-US" dirty="0"/>
              <a:t>Bpm (Heartbeats per minute)</a:t>
            </a:r>
          </a:p>
          <a:p>
            <a:pPr lvl="1"/>
            <a:r>
              <a:rPr lang="en-US" dirty="0"/>
              <a:t>SpO2 (oxygen saturation, an estimate of the amount of oxygen in the blood)</a:t>
            </a:r>
          </a:p>
          <a:p>
            <a:pPr lvl="1"/>
            <a:r>
              <a:rPr lang="en-US" dirty="0"/>
              <a:t>Physical activity</a:t>
            </a:r>
          </a:p>
          <a:p>
            <a:r>
              <a:rPr lang="en-US" dirty="0"/>
              <a:t>Pearson's Correlation Coefficient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C3A71-B189-4E59-A936-AAE7F006544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http://learntech.uwe.ac.uk/da/default.aspx?pageid=1442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71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D581-41C4-42B2-A73D-B6949CDF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– Project Risk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8A24-272A-44AC-9262-468827164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Ethic and segment rules</a:t>
            </a:r>
          </a:p>
          <a:p>
            <a:pPr marL="717550" lvl="1" indent="-260350">
              <a:buNone/>
            </a:pPr>
            <a:r>
              <a:rPr lang="en-US" dirty="0">
                <a:solidFill>
                  <a:schemeClr val="accent4"/>
                </a:solidFill>
                <a:sym typeface="Wingdings" panose="05000000000000000000" pitchFamily="2" charset="2"/>
              </a:rPr>
              <a:t>	</a:t>
            </a:r>
            <a:r>
              <a:rPr lang="en-US" dirty="0"/>
              <a:t>Tests involving humans (</a:t>
            </a:r>
            <a:r>
              <a:rPr lang="en-US" dirty="0" err="1"/>
              <a:t>eg</a:t>
            </a:r>
            <a:r>
              <a:rPr lang="en-US" dirty="0"/>
              <a:t> “</a:t>
            </a:r>
            <a:r>
              <a:rPr lang="en-US" dirty="0" err="1"/>
              <a:t>ExAmp</a:t>
            </a:r>
            <a:r>
              <a:rPr lang="en-US" dirty="0"/>
              <a:t>- 20K can be used for research and teaching purposes only that do not involve human subjects.”)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1CCFA-D4E8-4199-953D-66FB801E78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43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E318-946B-4F4F-AE87-7E875E06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– Professionals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455E-147F-4C78-A32F-5AD5ECA4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Eliseo A </a:t>
            </a:r>
            <a:r>
              <a:rPr lang="en-US" dirty="0" err="1"/>
              <a:t>Eugenin</a:t>
            </a:r>
            <a:endParaRPr lang="en-US" dirty="0"/>
          </a:p>
          <a:p>
            <a:pPr lvl="1"/>
            <a:r>
              <a:rPr lang="en-US" dirty="0"/>
              <a:t>Ph.D. in Physiology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University of Texas Medical Branch at Galveston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UTMB · Department of Neuroscience and Cell Biology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Site: </a:t>
            </a:r>
            <a:r>
              <a:rPr lang="en-US" dirty="0">
                <a:hlinkClick r:id="rId2"/>
              </a:rPr>
              <a:t>https://www.researchgate.net/profile/Eliseo_Eugenin</a:t>
            </a:r>
            <a:endParaRPr lang="en-US" dirty="0"/>
          </a:p>
          <a:p>
            <a:r>
              <a:rPr lang="en-US" dirty="0"/>
              <a:t>Denes </a:t>
            </a:r>
            <a:r>
              <a:rPr lang="en-US" dirty="0" err="1"/>
              <a:t>Budai</a:t>
            </a:r>
            <a:endParaRPr lang="en-US" dirty="0"/>
          </a:p>
          <a:p>
            <a:pPr lvl="1"/>
            <a:r>
              <a:rPr lang="en-US" dirty="0"/>
              <a:t>Ph.D.</a:t>
            </a:r>
          </a:p>
          <a:p>
            <a:pPr lvl="1"/>
            <a:r>
              <a:rPr lang="en-US" dirty="0" err="1"/>
              <a:t>Kation</a:t>
            </a:r>
            <a:r>
              <a:rPr lang="en-US" dirty="0"/>
              <a:t> Scientific LLC</a:t>
            </a:r>
          </a:p>
          <a:p>
            <a:pPr lvl="1"/>
            <a:r>
              <a:rPr lang="en-US" dirty="0"/>
              <a:t>Site: </a:t>
            </a:r>
            <a:r>
              <a:rPr lang="en-US" dirty="0">
                <a:hlinkClick r:id="rId3"/>
              </a:rPr>
              <a:t>https://www.researchgate.net/profile/Denes_Budai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DAC83-A3BF-47EA-87DF-B6071EDBB8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BB62-BD9A-4C62-9905-A27CEFC7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7080-E296-47AE-B24C-01B8F52CB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Parkinson</a:t>
            </a:r>
            <a:endParaRPr lang="en-US" sz="1400" dirty="0"/>
          </a:p>
          <a:p>
            <a:pPr lvl="1"/>
            <a:r>
              <a:rPr lang="en-US" sz="1400" dirty="0"/>
              <a:t>Optical deconstruction of parkinsonian neural circuitry </a:t>
            </a:r>
            <a:r>
              <a:rPr lang="en-US" sz="1400" dirty="0">
                <a:sym typeface="Wingdings" panose="05000000000000000000" pitchFamily="2" charset="2"/>
              </a:rPr>
              <a:t>(</a:t>
            </a:r>
            <a:r>
              <a:rPr lang="en-US" sz="1400" dirty="0">
                <a:hlinkClick r:id="rId2"/>
              </a:rPr>
              <a:t>https://www.ncbi.nlm.nih.gov/pubmed?Db=pubmed&amp;Cmd=ShowDetailView&amp;TermToSearch=19299587</a:t>
            </a:r>
            <a:r>
              <a:rPr lang="en-US" sz="1400" dirty="0"/>
              <a:t>)</a:t>
            </a:r>
          </a:p>
          <a:p>
            <a:r>
              <a:rPr lang="en-US" sz="1600" dirty="0">
                <a:solidFill>
                  <a:schemeClr val="accent4"/>
                </a:solidFill>
              </a:rPr>
              <a:t>Dopamine studies</a:t>
            </a:r>
            <a:endParaRPr lang="en-US" sz="1600" dirty="0"/>
          </a:p>
          <a:p>
            <a:pPr lvl="1"/>
            <a:r>
              <a:rPr lang="en-US" sz="1500" dirty="0"/>
              <a:t>Dopamine receptors: from structure to function </a:t>
            </a:r>
            <a:r>
              <a:rPr lang="en-US" sz="1500" dirty="0">
                <a:sym typeface="Wingdings" panose="05000000000000000000" pitchFamily="2" charset="2"/>
              </a:rPr>
              <a:t>(</a:t>
            </a:r>
            <a:r>
              <a:rPr lang="en-US" sz="1500" dirty="0">
                <a:hlinkClick r:id="rId3"/>
              </a:rPr>
              <a:t>https://www.ncbi.nlm.nih.gov/pubmed?Db=pubmed&amp;Cmd=ShowDetailView&amp;TermToSearch=9457173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Afferent modulation of dopamine neuron firing patterns </a:t>
            </a:r>
            <a:r>
              <a:rPr lang="en-US" sz="1500" dirty="0">
                <a:sym typeface="Wingdings" panose="05000000000000000000" pitchFamily="2" charset="2"/>
              </a:rPr>
              <a:t>(</a:t>
            </a:r>
            <a:r>
              <a:rPr lang="en-US" sz="1500" dirty="0">
                <a:hlinkClick r:id="rId4"/>
              </a:rPr>
              <a:t>https://www.ncbi.nlm.nih.gov/pubmed?Db=pubmed&amp;Cmd=ShowDetailView&amp;TermToSearch=10607649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Evidence for striatal dopamine release during a video game </a:t>
            </a:r>
            <a:r>
              <a:rPr lang="en-US" sz="1500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en-US" sz="1500" dirty="0">
                <a:hlinkClick r:id="rId5"/>
              </a:rPr>
              <a:t>https://www.ncbi.nlm.nih.gov/pubmed?Db=pubmed&amp;Cmd=ShowDetailView&amp;TermToSearch=9607763</a:t>
            </a:r>
            <a:endParaRPr lang="en-US" sz="1500" dirty="0"/>
          </a:p>
          <a:p>
            <a:pPr lvl="1"/>
            <a:r>
              <a:rPr lang="en-US" sz="1500" dirty="0"/>
              <a:t>Absolute abundances and affinity states of dopamine receptors in mammalian brain: A review </a:t>
            </a:r>
            <a:r>
              <a:rPr lang="en-US" sz="1500" dirty="0">
                <a:sym typeface="Wingdings" panose="05000000000000000000" pitchFamily="2" charset="2"/>
              </a:rPr>
              <a:t>(</a:t>
            </a:r>
            <a:r>
              <a:rPr lang="en-US" sz="1500" dirty="0">
                <a:hlinkClick r:id="rId6"/>
              </a:rPr>
              <a:t>https://www.ncbi.nlm.nih.gov/pubmed?Db=pubmed&amp;Cmd=ShowDetailView&amp;TermToSearch=21308799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Predictive reward signal of dopamine neurons </a:t>
            </a:r>
            <a:r>
              <a:rPr lang="en-US" sz="1500" dirty="0">
                <a:sym typeface="Wingdings" panose="05000000000000000000" pitchFamily="2" charset="2"/>
              </a:rPr>
              <a:t>(</a:t>
            </a:r>
            <a:r>
              <a:rPr lang="en-US" sz="1500" dirty="0">
                <a:hlinkClick r:id="rId7"/>
              </a:rPr>
              <a:t>https://www.ncbi.nlm.nih.gov/pubmed?Db=pubmed&amp;Cmd=ShowDetailView&amp;TermToSearch=9658025</a:t>
            </a:r>
            <a:r>
              <a:rPr lang="en-US" sz="1500" dirty="0"/>
              <a:t>)</a:t>
            </a:r>
          </a:p>
          <a:p>
            <a:r>
              <a:rPr lang="en-US" sz="1500" dirty="0">
                <a:solidFill>
                  <a:schemeClr val="accent4"/>
                </a:solidFill>
              </a:rPr>
              <a:t>Monitoring Dopamine in Vivo, human brain</a:t>
            </a:r>
          </a:p>
          <a:p>
            <a:pPr lvl="1"/>
            <a:r>
              <a:rPr lang="en-US" sz="1500" dirty="0"/>
              <a:t>Imaging dopamine neurotransmission in live human brain (</a:t>
            </a:r>
            <a:r>
              <a:rPr lang="en-US" sz="1500" dirty="0">
                <a:hlinkClick r:id="rId8"/>
              </a:rPr>
              <a:t>https://www.ncbi.nlm.nih.gov/pubmed?Db=pubmed&amp;Cmd=ShowDetailView&amp;TermToSearch=24968780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Simultaneous electrochemical measurements of oxygen and dopamine in vivo (</a:t>
            </a:r>
            <a:r>
              <a:rPr lang="en-US" sz="1500" dirty="0">
                <a:hlinkClick r:id="rId9"/>
              </a:rPr>
              <a:t>https://www.ncbi.nlm.nih.gov/pubmed?Db=pubmed&amp;Cmd=ShowDetailView&amp;TermToSearch=1810167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Glial and neuronal control of brain blood flow </a:t>
            </a:r>
            <a:r>
              <a:rPr lang="en-US" sz="1500" dirty="0">
                <a:sym typeface="Wingdings" panose="05000000000000000000" pitchFamily="2" charset="2"/>
              </a:rPr>
              <a:t>(</a:t>
            </a:r>
            <a:r>
              <a:rPr lang="en-US" sz="1500" dirty="0">
                <a:hlinkClick r:id="rId10"/>
              </a:rPr>
              <a:t>https://www.ncbi.nlm.nih.gov/pubmed?Db=pubmed&amp;Cmd=ShowDetailView&amp;TermToSearch=21068832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Monitoring In Vivo Changes in Tonic Extracellular Dopamine Level by Charge-Balancing Multiple Waveform Fast-Scan Cyclic Voltammetry </a:t>
            </a:r>
            <a:r>
              <a:rPr lang="en-US" sz="1500" dirty="0">
                <a:sym typeface="Wingdings" panose="05000000000000000000" pitchFamily="2" charset="2"/>
              </a:rPr>
              <a:t>(</a:t>
            </a:r>
            <a:r>
              <a:rPr lang="en-US" sz="1500" dirty="0">
                <a:hlinkClick r:id="rId11"/>
              </a:rPr>
              <a:t>https://www.ncbi.nlm.nih.gov/pubmed?Db=pubmed&amp;Cmd=ShowDetailView&amp;TermToSearch=27774784</a:t>
            </a:r>
            <a:r>
              <a:rPr lang="en-US" sz="1500" dirty="0"/>
              <a:t>)</a:t>
            </a:r>
          </a:p>
          <a:p>
            <a:pPr lvl="1"/>
            <a:r>
              <a:rPr lang="en-US" sz="1500" dirty="0"/>
              <a:t>Dopamine-dependent prediction errors underpin reward-seeking </a:t>
            </a:r>
            <a:r>
              <a:rPr lang="en-US" sz="1500" dirty="0" err="1"/>
              <a:t>behaviour</a:t>
            </a:r>
            <a:r>
              <a:rPr lang="en-US" sz="1500" dirty="0"/>
              <a:t> in humans </a:t>
            </a:r>
            <a:r>
              <a:rPr lang="en-US" sz="1500" dirty="0">
                <a:sym typeface="Wingdings" panose="05000000000000000000" pitchFamily="2" charset="2"/>
              </a:rPr>
              <a:t>(</a:t>
            </a:r>
            <a:r>
              <a:rPr lang="en-US" sz="1500" dirty="0">
                <a:hlinkClick r:id="rId12"/>
              </a:rPr>
              <a:t>https://www.ncbi.nlm.nih.gov/pubmed?Db=pubmed&amp;Cmd=ShowDetailView&amp;TermToSearch=16929307</a:t>
            </a:r>
            <a:r>
              <a:rPr lang="en-US" sz="1500" dirty="0"/>
              <a:t>)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924723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BB62-BD9A-4C62-9905-A27CEFC7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Dopamine 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7080-E296-47AE-B24C-01B8F52CB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363" y="712093"/>
            <a:ext cx="11457709" cy="5912300"/>
          </a:xfrm>
        </p:spPr>
        <p:txBody>
          <a:bodyPr>
            <a:noAutofit/>
          </a:bodyPr>
          <a:lstStyle/>
          <a:p>
            <a:r>
              <a:rPr lang="en-US" sz="1400" dirty="0">
                <a:solidFill>
                  <a:schemeClr val="accent4"/>
                </a:solidFill>
              </a:rPr>
              <a:t>Measurement and levels detection</a:t>
            </a:r>
          </a:p>
          <a:p>
            <a:pPr lvl="1"/>
            <a:r>
              <a:rPr lang="en-US" sz="1400" dirty="0"/>
              <a:t>Detection of dopaminergic cell loss and neural transplantation using pharmacological MRI, PET and behavioral assessment (</a:t>
            </a:r>
            <a:r>
              <a:rPr lang="en-US" sz="1400" dirty="0">
                <a:hlinkClick r:id="rId2"/>
              </a:rPr>
              <a:t>https://www.ncbi.nlm.nih.gov/pubmed?Db=pubmed&amp;Cmd=ShowDetailView&amp;TermToSearch=10549790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Pharmacological imaging as a tool to visualize dopaminergic neurotoxicity </a:t>
            </a:r>
            <a:r>
              <a:rPr lang="en-US" sz="1400" dirty="0">
                <a:sym typeface="Wingdings" panose="05000000000000000000" pitchFamily="2" charset="2"/>
              </a:rPr>
              <a:t>(</a:t>
            </a:r>
            <a:r>
              <a:rPr lang="en-US" sz="1400" dirty="0">
                <a:hlinkClick r:id="rId3"/>
              </a:rPr>
              <a:t>https://www.ncbi.nlm.nih.gov/pubmed?Db=pubmed&amp;Cmd=ShowDetailView&amp;TermToSearch=23851258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High-resolution imaging of cellular dopamine efflux using a fluorescent </a:t>
            </a:r>
            <a:r>
              <a:rPr lang="en-US" sz="1400" dirty="0" err="1"/>
              <a:t>nanosensor</a:t>
            </a:r>
            <a:r>
              <a:rPr lang="en-US" sz="1400" dirty="0"/>
              <a:t> array </a:t>
            </a:r>
            <a:r>
              <a:rPr lang="en-US" sz="1400" dirty="0">
                <a:sym typeface="Wingdings" panose="05000000000000000000" pitchFamily="2" charset="2"/>
              </a:rPr>
              <a:t>(</a:t>
            </a:r>
            <a:r>
              <a:rPr lang="en-US" sz="1400" dirty="0">
                <a:hlinkClick r:id="rId4"/>
              </a:rPr>
              <a:t>https://www.ncbi.nlm.nih.gov/pubmed?Db=pubmed&amp;Cmd=ShowDetailView&amp;TermToSearch=28179565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Molecular-level functional magnetic resonance imaging of dopaminergic signaling </a:t>
            </a:r>
            <a:r>
              <a:rPr lang="en-US" sz="1400" dirty="0">
                <a:sym typeface="Wingdings" panose="05000000000000000000" pitchFamily="2" charset="2"/>
              </a:rPr>
              <a:t>(</a:t>
            </a:r>
            <a:r>
              <a:rPr lang="en-US" sz="1400" dirty="0">
                <a:hlinkClick r:id="rId5"/>
              </a:rPr>
              <a:t>https://www.ncbi.nlm.nih.gov/pubmed?Db=pubmed&amp;Cmd=ShowDetailView&amp;TermToSearch=24786083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Mapping dopamine D2/D3 receptor function using pharmacological magnetic resonance imaging (</a:t>
            </a:r>
            <a:r>
              <a:rPr lang="en-US" sz="1400" dirty="0">
                <a:hlinkClick r:id="rId6"/>
              </a:rPr>
              <a:t>https://www.ncbi.nlm.nih.gov/pubmed?Db=pubmed&amp;Cmd=ShowDetailView&amp;TermToSearch=15536545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Detection of dopaminergic neurotransmitter activity using pharmacologic MRI: correlation with PET, </a:t>
            </a:r>
            <a:r>
              <a:rPr lang="en-US" sz="1400" dirty="0" err="1"/>
              <a:t>microdialysis</a:t>
            </a:r>
            <a:r>
              <a:rPr lang="en-US" sz="1400" dirty="0"/>
              <a:t>, and behavioral data (</a:t>
            </a:r>
            <a:r>
              <a:rPr lang="en-US" sz="1400" dirty="0">
                <a:hlinkClick r:id="rId7"/>
              </a:rPr>
              <a:t>https://www.ncbi.nlm.nih.gov/pubmed?Db=pubmed&amp;Cmd=ShowDetailView&amp;TermToSearch=9339439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Data collection and analysis strategies for </a:t>
            </a:r>
            <a:r>
              <a:rPr lang="en-US" sz="1400" dirty="0" err="1"/>
              <a:t>phMRI</a:t>
            </a:r>
            <a:r>
              <a:rPr lang="en-US" sz="1400" dirty="0"/>
              <a:t> (</a:t>
            </a:r>
            <a:r>
              <a:rPr lang="en-US" sz="1400" dirty="0">
                <a:hlinkClick r:id="rId8"/>
              </a:rPr>
              <a:t>https://www.ncbi.nlm.nih.gov/pubmed?Db=pubmed&amp;Cmd=ShowDetailView&amp;TermToSearch=24613447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A receptor-based model for dopamine-induced fMRI signal (</a:t>
            </a:r>
            <a:r>
              <a:rPr lang="en-US" sz="1400" dirty="0">
                <a:hlinkClick r:id="rId9"/>
              </a:rPr>
              <a:t>https://www.ncbi.nlm.nih.gov/pubmed?Db=pubmed&amp;Cmd=ShowDetailView&amp;TermToSearch=23466936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Detection of the effects of dopamine receptor super sensitivity using pharmacological MRI and correlations with PET </a:t>
            </a:r>
            <a:r>
              <a:rPr lang="en-US" sz="1400" dirty="0">
                <a:sym typeface="Wingdings" panose="05000000000000000000" pitchFamily="2" charset="2"/>
              </a:rPr>
              <a:t>(</a:t>
            </a:r>
            <a:r>
              <a:rPr lang="en-US" sz="1400" dirty="0">
                <a:hlinkClick r:id="rId10"/>
              </a:rPr>
              <a:t>https://www.ncbi.nlm.nih.gov/pubmed?Db=pubmed&amp;Cmd=ShowDetailView&amp;TermToSearch=10700026</a:t>
            </a:r>
            <a:r>
              <a:rPr lang="en-US" sz="1400" dirty="0"/>
              <a:t>)</a:t>
            </a:r>
          </a:p>
          <a:p>
            <a:pPr lvl="1"/>
            <a:r>
              <a:rPr lang="en-US" sz="1400" dirty="0"/>
              <a:t>Biomarkers, designs, and interpretations of resting-state fMRI in translational pharmacological research: A review of state-of-the-Art, challenges, and opportunities for studying brain chemistry (</a:t>
            </a:r>
            <a:r>
              <a:rPr lang="en-US" sz="1400" dirty="0">
                <a:hlinkClick r:id="rId11"/>
              </a:rPr>
              <a:t>https://www.ncbi.nlm.nih.gov/pubmed?Db=pubmed&amp;Cmd=ShowDetailView&amp;TermToSearch=28145075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91937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149471</TotalTime>
  <Words>1475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Mont Book</vt:lpstr>
      <vt:lpstr>SansSerif</vt:lpstr>
      <vt:lpstr>Tema do Office</vt:lpstr>
      <vt:lpstr>Dopamine</vt:lpstr>
      <vt:lpstr>Dopamine – Key Aspects</vt:lpstr>
      <vt:lpstr>Dopamine - Brain Health Analysis</vt:lpstr>
      <vt:lpstr>Dopamine - most precise methods of measuring dopamine levels</vt:lpstr>
      <vt:lpstr>Dopamine – Proposed method for dopamine levels measurement</vt:lpstr>
      <vt:lpstr>Dopamine – Project Risk map</vt:lpstr>
      <vt:lpstr>Dopamine – Professionals References</vt:lpstr>
      <vt:lpstr>Dopamine - Literature</vt:lpstr>
      <vt:lpstr>Dopamine - Literature</vt:lpstr>
      <vt:lpstr>Dopamine - Literature</vt:lpstr>
      <vt:lpstr>Dopamine - Devices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Project</dc:title>
  <dc:subject>Strategy</dc:subject>
  <dc:creator>Marcelo Lavor</dc:creator>
  <cp:keywords/>
  <cp:lastModifiedBy>Marcelo Lavor</cp:lastModifiedBy>
  <cp:revision>27</cp:revision>
  <dcterms:created xsi:type="dcterms:W3CDTF">2019-05-17T08:21:40Z</dcterms:created>
  <dcterms:modified xsi:type="dcterms:W3CDTF">2020-02-25T23:15:52Z</dcterms:modified>
  <cp:category>Confidential</cp:category>
  <cp:contentStatus>DRAFT</cp:contentStatus>
</cp:coreProperties>
</file>